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77" r:id="rId2"/>
    <p:sldId id="257" r:id="rId3"/>
    <p:sldId id="324" r:id="rId4"/>
    <p:sldId id="369" r:id="rId5"/>
    <p:sldId id="379" r:id="rId6"/>
    <p:sldId id="380" r:id="rId7"/>
    <p:sldId id="381" r:id="rId8"/>
    <p:sldId id="382" r:id="rId9"/>
    <p:sldId id="383" r:id="rId10"/>
    <p:sldId id="387" r:id="rId11"/>
    <p:sldId id="388" r:id="rId12"/>
    <p:sldId id="384" r:id="rId13"/>
    <p:sldId id="385" r:id="rId14"/>
    <p:sldId id="386" r:id="rId15"/>
    <p:sldId id="389" r:id="rId16"/>
    <p:sldId id="392" r:id="rId17"/>
    <p:sldId id="397" r:id="rId18"/>
    <p:sldId id="396" r:id="rId19"/>
    <p:sldId id="394" r:id="rId20"/>
    <p:sldId id="395" r:id="rId21"/>
    <p:sldId id="400" r:id="rId22"/>
    <p:sldId id="393" r:id="rId23"/>
    <p:sldId id="407" r:id="rId24"/>
    <p:sldId id="401" r:id="rId25"/>
    <p:sldId id="402" r:id="rId26"/>
    <p:sldId id="409" r:id="rId27"/>
    <p:sldId id="408" r:id="rId28"/>
    <p:sldId id="373" r:id="rId29"/>
    <p:sldId id="412" r:id="rId30"/>
    <p:sldId id="423" r:id="rId31"/>
    <p:sldId id="414" r:id="rId32"/>
    <p:sldId id="418" r:id="rId33"/>
    <p:sldId id="415" r:id="rId34"/>
    <p:sldId id="416" r:id="rId35"/>
    <p:sldId id="417" r:id="rId36"/>
    <p:sldId id="410" r:id="rId37"/>
    <p:sldId id="419" r:id="rId38"/>
    <p:sldId id="420" r:id="rId39"/>
    <p:sldId id="421" r:id="rId40"/>
    <p:sldId id="422" r:id="rId41"/>
    <p:sldId id="295" r:id="rId42"/>
    <p:sldId id="29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8DFB"/>
    <a:srgbClr val="3BAB73"/>
    <a:srgbClr val="D40000"/>
    <a:srgbClr val="0B79F8"/>
    <a:srgbClr val="3EC4FD"/>
    <a:srgbClr val="8EE8FE"/>
    <a:srgbClr val="D9E760"/>
    <a:srgbClr val="9BCF54"/>
    <a:srgbClr val="64DBC0"/>
    <a:srgbClr val="AFD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5" autoAdjust="0"/>
    <p:restoredTop sz="94671"/>
  </p:normalViewPr>
  <p:slideViewPr>
    <p:cSldViewPr snapToGrid="0">
      <p:cViewPr varScale="1">
        <p:scale>
          <a:sx n="83" d="100"/>
          <a:sy n="83" d="100"/>
        </p:scale>
        <p:origin x="2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55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99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1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56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0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72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93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9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188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99ed08c3e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a99ed08c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38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99ed08c3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a99ed08c3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9ed08c3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a99ed08c3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992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99ed08c3e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a99ed08c3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252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13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81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4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435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6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E3502-BEF5-479F-A4E9-78E67D6296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84422" cy="2298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444253-D2D5-427C-831F-D35A3AADA6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36" y="5607282"/>
            <a:ext cx="4918364" cy="12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title">
  <p:cSld name="1_PPTMON 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1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284422" cy="229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3636" y="5607282"/>
            <a:ext cx="4918364" cy="1250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739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PPTMON slide">
  <p:cSld name="9_PPTMON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236" y="7063924"/>
            <a:ext cx="2471738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4"/>
          <p:cNvSpPr txBox="1"/>
          <p:nvPr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522861" cy="92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57658" y="6391534"/>
            <a:ext cx="1834342" cy="46646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4"/>
          <p:cNvSpPr>
            <a:spLocks noGrp="1"/>
          </p:cNvSpPr>
          <p:nvPr>
            <p:ph type="pic" idx="2"/>
          </p:nvPr>
        </p:nvSpPr>
        <p:spPr>
          <a:xfrm>
            <a:off x="678108" y="1830354"/>
            <a:ext cx="4857162" cy="22471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32000" anchor="b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23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B3DAD2F-E32D-4DC5-8835-18EA261EC1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0075" y="1447800"/>
            <a:ext cx="3117850" cy="4610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86CCFD9-CEF1-4845-8053-9EA81D3609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22400" y="2122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77BDAE5-8EE3-44E6-855F-19B388898E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2400" y="43703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FDDE28C5-FC16-40E7-A1DE-923050051B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13500" y="2122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54A1323-18B1-4CA4-9D77-AC50F0BA459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13500" y="4370387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89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B3DAD2F-E32D-4DC5-8835-18EA261EC1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8108" y="1830354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1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586CCFD9-CEF1-4845-8053-9EA81D3609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9734FFA5-8D60-499A-A164-F52ED6066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5423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67400495-A817-4EF2-9808-55CF516851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4766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2AAB56EE-6B83-4856-A7B6-C7FC54ACFE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47187" y="1995712"/>
            <a:ext cx="1801813" cy="1801813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0531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17060991-205B-4CCE-8644-685EAFC454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4574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F651B200-BEF7-4926-9C5E-D0902DB930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7033" y="2241550"/>
            <a:ext cx="1895475" cy="3460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56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6019182-A115-4F94-9C60-8BC37875ED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2982" y="2066925"/>
            <a:ext cx="5598318" cy="403542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767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528C54-394C-45F0-A77E-8837626AA3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22861" cy="9227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2F7652-7497-412B-98E9-9248BC8C37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658" y="6391534"/>
            <a:ext cx="1834342" cy="466465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BE9F8C3-42CB-41FB-AC0C-8ABE8EECB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9638" y="1809750"/>
            <a:ext cx="5517356" cy="303847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63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687" r:id="rId10"/>
    <p:sldLayoutId id="2147483664" r:id="rId11"/>
    <p:sldLayoutId id="2147483706" r:id="rId12"/>
    <p:sldLayoutId id="214748370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openxmlformats.org/officeDocument/2006/relationships/image" Target="../media/image7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Relationship Id="rId9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media" Target="../media/media4.mp4"/><Relationship Id="rId7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kwithgoogle.com/future-of-marketing/creativity/principles-of-mobile-app-design-engage-users-and-drive-conversions/" TargetMode="External"/><Relationship Id="rId2" Type="http://schemas.openxmlformats.org/officeDocument/2006/relationships/hyperlink" Target="http://blog-en.tilda.cc/articles-website-design-mistakes?fbclid=IwAR2MiTJIzJaKpURiPFaJW9aeYKIEuaiK_sv3PoOCFz1zH9hAamMm3lSwBj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erial.io/component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FFBEE1-083C-4223-BD05-8B41B8C984F8}"/>
              </a:ext>
            </a:extLst>
          </p:cNvPr>
          <p:cNvSpPr txBox="1"/>
          <p:nvPr/>
        </p:nvSpPr>
        <p:spPr>
          <a:xfrm>
            <a:off x="3092388" y="2138157"/>
            <a:ext cx="6007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LỖI THƯỜNG GẶP TRONG THIẾT KẾ GIAO DIỆN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918E-A9FA-40E9-9550-496E7A4CCF4D}"/>
              </a:ext>
            </a:extLst>
          </p:cNvPr>
          <p:cNvSpPr txBox="1"/>
          <p:nvPr/>
        </p:nvSpPr>
        <p:spPr>
          <a:xfrm>
            <a:off x="3911744" y="3915505"/>
            <a:ext cx="436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Giảng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charset="0"/>
                <a:ea typeface="Arial" charset="0"/>
                <a:cs typeface="Arial" charset="0"/>
              </a:rPr>
              <a:t>Viên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altLang="ko-KR" sz="1600">
                <a:latin typeface="Arial" charset="0"/>
                <a:ea typeface="Arial" charset="0"/>
                <a:cs typeface="Arial" charset="0"/>
              </a:rPr>
              <a:t>ThS. Đặng Đình Hòa</a:t>
            </a:r>
            <a:endParaRPr lang="en-US" altLang="ko-KR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48EC6-2511-4A97-96EB-0DB7DEA04B6F}"/>
              </a:ext>
            </a:extLst>
          </p:cNvPr>
          <p:cNvSpPr txBox="1"/>
          <p:nvPr/>
        </p:nvSpPr>
        <p:spPr>
          <a:xfrm>
            <a:off x="8796759" y="323397"/>
            <a:ext cx="316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B79F8"/>
                </a:solidFill>
              </a:rPr>
              <a:t>ĐẠI </a:t>
            </a:r>
            <a:r>
              <a:rPr lang="en-US" altLang="ko-KR" sz="1400" b="1">
                <a:solidFill>
                  <a:srgbClr val="0B79F8"/>
                </a:solidFill>
              </a:rPr>
              <a:t>HỌC VĂN LANG</a:t>
            </a:r>
          </a:p>
          <a:p>
            <a:r>
              <a:rPr lang="en-US" altLang="ko-KR" sz="1400" b="1">
                <a:solidFill>
                  <a:srgbClr val="0B79F8"/>
                </a:solidFill>
              </a:rPr>
              <a:t>KHOA CÔNG NGHỆ THÔNG TIN</a:t>
            </a:r>
            <a:endParaRPr lang="ko-KR" altLang="en-US" sz="1400" b="1" dirty="0">
              <a:solidFill>
                <a:srgbClr val="0B79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Kích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thước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cấp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hợp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87" y="1006141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98" y="5849223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60" y="1670923"/>
            <a:ext cx="5372100" cy="416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287" y="1670923"/>
            <a:ext cx="5372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Kích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thước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cấp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hợp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56" y="1533061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97" y="5835939"/>
            <a:ext cx="719049" cy="6416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1" y="1532217"/>
            <a:ext cx="4922117" cy="4945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47" y="1516583"/>
            <a:ext cx="4934586" cy="49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6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Quá nhiều điểm nhấn đang được sử dụng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418486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 Diện Website, Winform</a:t>
            </a:r>
            <a:endParaRPr lang="ko-KR" altLang="en-US" sz="2400" b="1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1431810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85" y="5822558"/>
            <a:ext cx="704162" cy="62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5716A-A613-4D88-8159-183B16893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65" y="2072952"/>
            <a:ext cx="5871391" cy="3760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55386-FBB8-4898-B4DE-89EA21FE0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43" y="2072951"/>
            <a:ext cx="5846392" cy="37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giữa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một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đoạn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dài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thì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rất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đọc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08" y="1449635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56" y="5614012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60" y="2077228"/>
            <a:ext cx="5410200" cy="35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205" y="2089403"/>
            <a:ext cx="5422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5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yếu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tương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phản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thấp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08" y="1481719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56" y="5678180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8" y="2147580"/>
            <a:ext cx="5410200" cy="353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008" y="2114417"/>
            <a:ext cx="54229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Tránh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tương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phản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thấp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text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ảnh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42" y="916552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98" y="5714638"/>
            <a:ext cx="704162" cy="628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" y="1597381"/>
            <a:ext cx="5891731" cy="4080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242" y="1591214"/>
            <a:ext cx="5656421" cy="40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7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một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radio button.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6" y="1513803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70" y="1524929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83" y="2146501"/>
            <a:ext cx="5582343" cy="3100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176" y="2146501"/>
            <a:ext cx="5473546" cy="31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0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8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Dancing Tab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320" y="1324515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24" y="1324515"/>
            <a:ext cx="6481314" cy="53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8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thành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Scrolling List.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92" y="1657425"/>
            <a:ext cx="706990" cy="664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903" y="1514393"/>
            <a:ext cx="7885082" cy="52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text field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text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edit.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76" y="1610055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828" y="6019706"/>
            <a:ext cx="704162" cy="62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00" y="1524929"/>
            <a:ext cx="4513970" cy="51969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66" y="1524929"/>
            <a:ext cx="4499869" cy="51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0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F2B26EE-1364-44B3-9959-E010F5CCA431}"/>
              </a:ext>
            </a:extLst>
          </p:cNvPr>
          <p:cNvSpPr/>
          <p:nvPr/>
        </p:nvSpPr>
        <p:spPr>
          <a:xfrm>
            <a:off x="2165357" y="3464625"/>
            <a:ext cx="18505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</a:t>
            </a: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Web,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Winfrom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Winfrom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C42CB73-62CC-4CA2-BA4D-3241928C5A60}"/>
              </a:ext>
            </a:extLst>
          </p:cNvPr>
          <p:cNvSpPr/>
          <p:nvPr/>
        </p:nvSpPr>
        <p:spPr>
          <a:xfrm>
            <a:off x="5282756" y="3464625"/>
            <a:ext cx="16264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</a:t>
            </a:r>
          </a:p>
          <a:p>
            <a:pPr algn="ctr"/>
            <a:endParaRPr lang="en-US" altLang="ko-KR" sz="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UI</a:t>
            </a: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điện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thoại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D38F4F-43DF-4749-B589-F8613005F632}"/>
              </a:ext>
            </a:extLst>
          </p:cNvPr>
          <p:cNvSpPr/>
          <p:nvPr/>
        </p:nvSpPr>
        <p:spPr>
          <a:xfrm>
            <a:off x="8328454" y="3459865"/>
            <a:ext cx="18707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03.</a:t>
            </a:r>
          </a:p>
          <a:p>
            <a:pPr algn="ctr"/>
            <a:endParaRPr lang="en-US" altLang="ko-KR" sz="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System</a:t>
            </a: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Ngôn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ngữ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công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lớn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thế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giới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C80FB-44E0-4407-BD60-ED3B6A1E6847}"/>
              </a:ext>
            </a:extLst>
          </p:cNvPr>
          <p:cNvSpPr txBox="1"/>
          <p:nvPr/>
        </p:nvSpPr>
        <p:spPr>
          <a:xfrm>
            <a:off x="3631096" y="1914166"/>
            <a:ext cx="4929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vấn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liên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đến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lỗi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5B5B89-F6B1-4A84-852F-C9E20B788BED}"/>
              </a:ext>
            </a:extLst>
          </p:cNvPr>
          <p:cNvSpPr txBox="1"/>
          <p:nvPr/>
        </p:nvSpPr>
        <p:spPr>
          <a:xfrm>
            <a:off x="3631096" y="1382133"/>
            <a:ext cx="492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NỘI DUNG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8812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Đối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liệu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cấu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cấu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trúc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người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nhập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liệu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đúng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51" y="1898810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921" y="4978881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23" y="2490450"/>
            <a:ext cx="4164063" cy="2504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133" y="2563592"/>
            <a:ext cx="4513571" cy="24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09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8812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Trộn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nút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Dialog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nút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dung.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81" y="1885048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55" y="5226383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58" y="1828960"/>
            <a:ext cx="4165106" cy="4165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429" y="1794035"/>
            <a:ext cx="4052657" cy="42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5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36386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MOBILE UI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CE4A2-CA21-4C06-8B75-5B12B92578D4}"/>
              </a:ext>
            </a:extLst>
          </p:cNvPr>
          <p:cNvSpPr txBox="1"/>
          <p:nvPr/>
        </p:nvSpPr>
        <p:spPr>
          <a:xfrm>
            <a:off x="4652211" y="3932566"/>
            <a:ext cx="2839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điện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thoại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448998"/>
            <a:ext cx="316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02.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838700" y="3812674"/>
            <a:ext cx="2514600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868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Đừng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bắt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đăng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trước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đối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ứng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trải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nghiệm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hoặc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hàng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06" y="1395089"/>
            <a:ext cx="2945494" cy="5466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20" y="1340557"/>
            <a:ext cx="2916910" cy="55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40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phải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tương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thích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người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nhập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tin.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7" y="1504084"/>
            <a:ext cx="2601872" cy="49663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81" y="1522372"/>
            <a:ext cx="2580895" cy="4936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3" y="1536192"/>
            <a:ext cx="5202223" cy="4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649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Báo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lỗi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với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thời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thực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92" y="1463040"/>
            <a:ext cx="2847335" cy="5289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320" y="1495769"/>
            <a:ext cx="2765552" cy="5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7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40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Dialog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cảnh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báo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 action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nguy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hiểm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69" y="4183031"/>
            <a:ext cx="4317899" cy="2511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56" y="2597478"/>
            <a:ext cx="4648200" cy="264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69" y="1543755"/>
            <a:ext cx="4257352" cy="23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9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40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nhóm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cùng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nghĩa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96" y="1389887"/>
            <a:ext cx="2532376" cy="5412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92" y="1389887"/>
            <a:ext cx="2537099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958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phải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nhất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đổi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 sang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app.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3" y="1503447"/>
            <a:ext cx="5415179" cy="51073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06" y="1542853"/>
            <a:ext cx="5343906" cy="50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Đẹp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tròn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cạnh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thêm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độ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bóng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sáng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giảm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viền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6087895"/>
            <a:ext cx="638048" cy="618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040" y="6091895"/>
            <a:ext cx="638048" cy="618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024" y="1601113"/>
            <a:ext cx="3606800" cy="448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14" y="1601113"/>
            <a:ext cx="3594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ABF717-406D-4213-BA3D-D0EA775BEB11}"/>
              </a:ext>
            </a:extLst>
          </p:cNvPr>
          <p:cNvSpPr txBox="1"/>
          <p:nvPr/>
        </p:nvSpPr>
        <p:spPr>
          <a:xfrm>
            <a:off x="4514850" y="3036386"/>
            <a:ext cx="31623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WEB, WINFROM</a:t>
            </a:r>
            <a:endParaRPr lang="ko-KR" alt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CE4A2-CA21-4C06-8B75-5B12B92578D4}"/>
              </a:ext>
            </a:extLst>
          </p:cNvPr>
          <p:cNvSpPr txBox="1"/>
          <p:nvPr/>
        </p:nvSpPr>
        <p:spPr>
          <a:xfrm>
            <a:off x="4652211" y="3932566"/>
            <a:ext cx="2839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thiết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kế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giao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diện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Website,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Winform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12364-A91A-4932-9F2E-A57D96681053}"/>
              </a:ext>
            </a:extLst>
          </p:cNvPr>
          <p:cNvSpPr txBox="1"/>
          <p:nvPr/>
        </p:nvSpPr>
        <p:spPr>
          <a:xfrm>
            <a:off x="4514850" y="2448998"/>
            <a:ext cx="316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01.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C26E5-4295-485A-A980-33DEE903D8C9}"/>
              </a:ext>
            </a:extLst>
          </p:cNvPr>
          <p:cNvSpPr/>
          <p:nvPr/>
        </p:nvSpPr>
        <p:spPr>
          <a:xfrm>
            <a:off x="4300151" y="1781175"/>
            <a:ext cx="3546390" cy="3676650"/>
          </a:xfrm>
          <a:prstGeom prst="rect">
            <a:avLst/>
          </a:prstGeom>
          <a:noFill/>
          <a:ln w="57150">
            <a:solidFill>
              <a:srgbClr val="0B79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1E20DC-ECC3-438F-897B-C8DACA40B05C}"/>
              </a:ext>
            </a:extLst>
          </p:cNvPr>
          <p:cNvCxnSpPr/>
          <p:nvPr/>
        </p:nvCxnSpPr>
        <p:spPr>
          <a:xfrm>
            <a:off x="4676925" y="3818238"/>
            <a:ext cx="2839452" cy="0"/>
          </a:xfrm>
          <a:prstGeom prst="line">
            <a:avLst/>
          </a:prstGeom>
          <a:ln w="38100">
            <a:solidFill>
              <a:srgbClr val="0B79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bar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31007" y="1279002"/>
            <a:ext cx="3492500" cy="2531569"/>
            <a:chOff x="755944" y="1396590"/>
            <a:chExt cx="3492500" cy="25315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944" y="1396590"/>
              <a:ext cx="3492500" cy="1930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944" y="3333691"/>
              <a:ext cx="3492500" cy="59446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87971" y="4137549"/>
            <a:ext cx="3513765" cy="2529319"/>
            <a:chOff x="734679" y="4222455"/>
            <a:chExt cx="3513765" cy="25293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44" y="4222455"/>
              <a:ext cx="3492500" cy="19431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679" y="6160567"/>
              <a:ext cx="3492500" cy="59120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840320" y="1929815"/>
            <a:ext cx="3492501" cy="3657060"/>
            <a:chOff x="6762750" y="1976180"/>
            <a:chExt cx="3492501" cy="3657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750" y="1976180"/>
              <a:ext cx="3492500" cy="3111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2751" y="5127747"/>
              <a:ext cx="3492500" cy="505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0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Chú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Bottom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Navigaion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753" y="1446027"/>
            <a:ext cx="3173877" cy="5390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12" y="1424763"/>
            <a:ext cx="3067802" cy="53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Chú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Bottom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Navigaion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" y="1603932"/>
            <a:ext cx="4622800" cy="151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8" y="3174018"/>
            <a:ext cx="4681474" cy="55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18" y="4151459"/>
            <a:ext cx="4660900" cy="139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54" y="5613106"/>
            <a:ext cx="4719574" cy="965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595323" y="2867706"/>
            <a:ext cx="4730757" cy="2152373"/>
            <a:chOff x="6659118" y="4376443"/>
            <a:chExt cx="4730757" cy="21523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9118" y="4376443"/>
              <a:ext cx="4686300" cy="12827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9118" y="5689864"/>
              <a:ext cx="4730757" cy="838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79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Mở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rộng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Card,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lật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Card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4" name="flip_c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4303" y="1686965"/>
            <a:ext cx="5396891" cy="3976559"/>
          </a:xfrm>
          <a:prstGeom prst="rect">
            <a:avLst/>
          </a:prstGeom>
        </p:spPr>
      </p:pic>
      <p:pic>
        <p:nvPicPr>
          <p:cNvPr id="5" name="expanse_car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802" y="1659363"/>
            <a:ext cx="5434351" cy="4004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080" y="5762432"/>
            <a:ext cx="638048" cy="61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953" y="5762432"/>
            <a:ext cx="638048" cy="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Scrolling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Card.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72" y="660115"/>
            <a:ext cx="638048" cy="618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0937" y="647971"/>
            <a:ext cx="638048" cy="618109"/>
          </a:xfrm>
          <a:prstGeom prst="rect">
            <a:avLst/>
          </a:prstGeom>
        </p:spPr>
      </p:pic>
      <p:pic>
        <p:nvPicPr>
          <p:cNvPr id="2" name="scrolling_in_card_do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7247" y="1317944"/>
            <a:ext cx="3023698" cy="5375464"/>
          </a:xfrm>
          <a:prstGeom prst="rect">
            <a:avLst/>
          </a:prstGeom>
        </p:spPr>
      </p:pic>
      <p:pic>
        <p:nvPicPr>
          <p:cNvPr id="3" name="scrolling_in_card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23812" y="1302656"/>
            <a:ext cx="3032298" cy="53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975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Button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cần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có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nghĩa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ràng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947548" y="1712205"/>
            <a:ext cx="3500941" cy="3859255"/>
            <a:chOff x="7947548" y="1712205"/>
            <a:chExt cx="3500941" cy="38592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0077" y="1712205"/>
              <a:ext cx="3415891" cy="30342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7548" y="4789015"/>
              <a:ext cx="3500941" cy="78244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93" y="1733470"/>
            <a:ext cx="3317408" cy="4135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13" y="1712205"/>
            <a:ext cx="3348624" cy="40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363829" y="878892"/>
            <a:ext cx="7408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làm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nỗi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bật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những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Action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muốn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xảy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47787" y="470929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Mobile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72" y="1686965"/>
            <a:ext cx="2746756" cy="5000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726" y="1693057"/>
            <a:ext cx="2629154" cy="49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99ed08c3e_0_4"/>
          <p:cNvSpPr txBox="1"/>
          <p:nvPr/>
        </p:nvSpPr>
        <p:spPr>
          <a:xfrm>
            <a:off x="4514850" y="3061100"/>
            <a:ext cx="316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 SYSTEM</a:t>
            </a:r>
            <a:endParaRPr sz="2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a99ed08c3e_0_4"/>
          <p:cNvSpPr txBox="1"/>
          <p:nvPr/>
        </p:nvSpPr>
        <p:spPr>
          <a:xfrm>
            <a:off x="4652210" y="3932566"/>
            <a:ext cx="2873055" cy="129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Triết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lý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và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Ngôn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ngữ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   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thiết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kế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giao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diện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của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 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các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công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ty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lớn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trên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    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thế</a:t>
            </a:r>
            <a:r>
              <a:rPr lang="en-US" sz="20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  <a:ea typeface="Arial"/>
                <a:cs typeface="Arial"/>
                <a:sym typeface="Arial"/>
              </a:rPr>
              <a:t>giới</a:t>
            </a:r>
            <a:endParaRPr sz="20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a99ed08c3e_0_4"/>
          <p:cNvSpPr txBox="1"/>
          <p:nvPr/>
        </p:nvSpPr>
        <p:spPr>
          <a:xfrm>
            <a:off x="4514850" y="2448998"/>
            <a:ext cx="3162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3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a99ed08c3e_0_4"/>
          <p:cNvSpPr/>
          <p:nvPr/>
        </p:nvSpPr>
        <p:spPr>
          <a:xfrm>
            <a:off x="4275439" y="1781175"/>
            <a:ext cx="3546388" cy="3676800"/>
          </a:xfrm>
          <a:prstGeom prst="rect">
            <a:avLst/>
          </a:prstGeom>
          <a:noFill/>
          <a:ln w="57150" cap="flat" cmpd="sng">
            <a:solidFill>
              <a:srgbClr val="0B79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ga99ed08c3e_0_4"/>
          <p:cNvCxnSpPr/>
          <p:nvPr/>
        </p:nvCxnSpPr>
        <p:spPr>
          <a:xfrm flipV="1">
            <a:off x="4652210" y="3805882"/>
            <a:ext cx="2873055" cy="12356"/>
          </a:xfrm>
          <a:prstGeom prst="straightConnector1">
            <a:avLst/>
          </a:prstGeom>
          <a:noFill/>
          <a:ln w="38100" cap="flat" cmpd="sng">
            <a:solidFill>
              <a:srgbClr val="0B79F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191639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99ed08c3e_0_12"/>
          <p:cNvSpPr txBox="1"/>
          <p:nvPr/>
        </p:nvSpPr>
        <p:spPr>
          <a:xfrm>
            <a:off x="347787" y="470929"/>
            <a:ext cx="64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</a:rPr>
              <a:t>Design System - Uber Brand</a:t>
            </a:r>
            <a:endParaRPr sz="2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a99ed08c3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35" y="1010354"/>
            <a:ext cx="9748287" cy="5620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851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99ed08c3e_0_21"/>
          <p:cNvSpPr txBox="1"/>
          <p:nvPr/>
        </p:nvSpPr>
        <p:spPr>
          <a:xfrm>
            <a:off x="347787" y="470929"/>
            <a:ext cx="64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</a:rPr>
              <a:t>Design System - Google Material Design</a:t>
            </a:r>
            <a:endParaRPr sz="2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a99ed08c3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25" y="1029029"/>
            <a:ext cx="10550350" cy="5620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51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649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được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chia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thành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khối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hợp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76503D-1278-4BE9-93ED-AB5A242D6FD5}"/>
              </a:ext>
            </a:extLst>
          </p:cNvPr>
          <p:cNvGrpSpPr/>
          <p:nvPr/>
        </p:nvGrpSpPr>
        <p:grpSpPr>
          <a:xfrm>
            <a:off x="7044462" y="3308951"/>
            <a:ext cx="544929" cy="544929"/>
            <a:chOff x="6151784" y="2905672"/>
            <a:chExt cx="390525" cy="390525"/>
          </a:xfrm>
          <a:solidFill>
            <a:srgbClr val="52525E"/>
          </a:solidFill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2B404F-F5DB-4C2E-8EEB-B0FD0123D667}"/>
                </a:ext>
              </a:extLst>
            </p:cNvPr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D0960EB-7EB3-4E72-9A82-277B6EEC90DF}"/>
                </a:ext>
              </a:extLst>
            </p:cNvPr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62" y="1350545"/>
            <a:ext cx="3585605" cy="5411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419" y="1372641"/>
            <a:ext cx="3594098" cy="5396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91" y="1604211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987" y="6015789"/>
            <a:ext cx="704162" cy="6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3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99ed08c3e_0_27"/>
          <p:cNvSpPr txBox="1"/>
          <p:nvPr/>
        </p:nvSpPr>
        <p:spPr>
          <a:xfrm>
            <a:off x="347787" y="470929"/>
            <a:ext cx="649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</a:rPr>
              <a:t>Design System - IBM Design Language</a:t>
            </a:r>
            <a:endParaRPr sz="24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ga99ed08c3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25" y="1047679"/>
            <a:ext cx="10669562" cy="5620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5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5643" y="641685"/>
            <a:ext cx="859856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Tham</a:t>
            </a:r>
            <a:r>
              <a:rPr lang="en-US" sz="2400" b="1" dirty="0"/>
              <a:t> </a:t>
            </a:r>
            <a:r>
              <a:rPr lang="en-US" sz="2400" b="1" dirty="0" err="1"/>
              <a:t>Khảo</a:t>
            </a:r>
            <a:endParaRPr lang="en-US" sz="2400" b="1" dirty="0"/>
          </a:p>
          <a:p>
            <a:endParaRPr lang="en-US" dirty="0"/>
          </a:p>
          <a:p>
            <a:r>
              <a:rPr lang="en-US" b="1" dirty="0"/>
              <a:t>GUI Bloopers 2.0</a:t>
            </a:r>
            <a:r>
              <a:rPr lang="en-US" dirty="0"/>
              <a:t>: Common User Interface Design Don'ts and Dos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http://blog-en.tilda.cc/articles-website-design-mistakes?fbclid=IwAR2MiTJIzJaKpURiPFaJW9aeYKIEuaiK_sv3PoOCFz1zH9hAamMm3lSwBjQ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https://www.thinkwithgoogle.com/future-of-marketing/creativity/principles-of-mobile-app-design-engage-users-and-drive-conversions/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https://material.io/components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623A6-41FF-4FE0-B7BB-EBA3247CCFA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dirty="0">
                <a:solidFill>
                  <a:srgbClr val="0B79F8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649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Padding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quá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nhỏ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chia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thành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khối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17" y="1604211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46" y="6015789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74" y="1324515"/>
            <a:ext cx="4883247" cy="5484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363" y="1324514"/>
            <a:ext cx="4874640" cy="54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1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649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Khoảng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đồng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giữa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item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70" y="992124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417" y="5946461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26" y="1716503"/>
            <a:ext cx="5560669" cy="4193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886" y="1700461"/>
            <a:ext cx="5422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9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38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để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full-screen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một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hình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ảnh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bởi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một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đoạn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text.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64" y="1506134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76" y="5850207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4" y="1517019"/>
            <a:ext cx="4854742" cy="5014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465" y="1401914"/>
            <a:ext cx="4995444" cy="51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5892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Menu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đơn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giản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giúp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user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dễ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tìm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kiếm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cái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họ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cần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Tránh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quá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nhiều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88" y="1347005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740" y="5774432"/>
            <a:ext cx="704162" cy="6283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59" y="2039122"/>
            <a:ext cx="5717285" cy="3714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6" y="2024354"/>
            <a:ext cx="5753665" cy="37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AFFFB82-78FF-4F3F-8DD2-D410623395C8}"/>
              </a:ext>
            </a:extLst>
          </p:cNvPr>
          <p:cNvSpPr txBox="1"/>
          <p:nvPr/>
        </p:nvSpPr>
        <p:spPr>
          <a:xfrm>
            <a:off x="411955" y="862850"/>
            <a:ext cx="7577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Kích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thước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Heading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subhead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không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hợp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984285-B491-4A54-B09A-A81C8DB4A127}"/>
              </a:ext>
            </a:extLst>
          </p:cNvPr>
          <p:cNvSpPr txBox="1"/>
          <p:nvPr/>
        </p:nvSpPr>
        <p:spPr>
          <a:xfrm>
            <a:off x="395913" y="454887"/>
            <a:ext cx="6492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Giao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Diện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Website,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Winform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14" y="1465677"/>
            <a:ext cx="706990" cy="664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98" y="5453592"/>
            <a:ext cx="704162" cy="62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4" y="2220332"/>
            <a:ext cx="5530845" cy="318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714" y="2159999"/>
            <a:ext cx="5585166" cy="32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2395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C15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3680</TotalTime>
  <Words>706</Words>
  <Application>Microsoft Office PowerPoint</Application>
  <PresentationFormat>Widescreen</PresentationFormat>
  <Paragraphs>128</Paragraphs>
  <Slides>42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Đặng Đình Hòa - Khoa Công nghệ Thông tin - VLTECH</cp:lastModifiedBy>
  <cp:revision>234</cp:revision>
  <dcterms:created xsi:type="dcterms:W3CDTF">2019-04-06T05:20:47Z</dcterms:created>
  <dcterms:modified xsi:type="dcterms:W3CDTF">2023-06-17T06:08:54Z</dcterms:modified>
</cp:coreProperties>
</file>